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61" r:id="rId6"/>
    <p:sldId id="262" r:id="rId7"/>
    <p:sldId id="270" r:id="rId8"/>
    <p:sldId id="271" r:id="rId9"/>
    <p:sldId id="263" r:id="rId10"/>
    <p:sldId id="264" r:id="rId11"/>
    <p:sldId id="259" r:id="rId12"/>
    <p:sldId id="266" r:id="rId13"/>
    <p:sldId id="269" r:id="rId14"/>
    <p:sldId id="265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A8ED4A-4BC3-40E4-BE51-C51753248EA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43A7D-CC6E-4475-8AEA-BCB7293F2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31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13482-9845-4980-9FEF-3E7C3D6B17A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9038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93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640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5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61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44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00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658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04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218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138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639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135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478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976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088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893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969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DFD2B4D7-EA95-4D5D-A576-65DAD3EE960C}" type="datetimeFigureOut">
              <a:rPr lang="en-US" smtClean="0"/>
              <a:t>10/18/2017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77EBC67-84C9-459A-99E0-FE9C5546E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376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obelprize.org/educational/medicine/bloodtypinggame/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fZhb6lmxjk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Blood Typing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83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1467" y="572558"/>
            <a:ext cx="10233800" cy="4913841"/>
          </a:xfrm>
        </p:spPr>
        <p:txBody>
          <a:bodyPr>
            <a:normAutofit/>
          </a:bodyPr>
          <a:lstStyle/>
          <a:p>
            <a:r>
              <a:rPr lang="en-US" sz="3200" dirty="0"/>
              <a:t>Blood typing is a method to tell what specific type of blood you have. </a:t>
            </a:r>
            <a:endParaRPr lang="en-US" sz="3200" dirty="0" smtClean="0"/>
          </a:p>
          <a:p>
            <a:r>
              <a:rPr lang="en-US" sz="3200" dirty="0" smtClean="0"/>
              <a:t>What </a:t>
            </a:r>
            <a:r>
              <a:rPr lang="en-US" sz="3200" dirty="0"/>
              <a:t>type you have depends on whether or not there are certain proteins, called antigens, </a:t>
            </a:r>
            <a:r>
              <a:rPr lang="en-US" sz="3200" dirty="0" smtClean="0"/>
              <a:t>on the cell membranes of your </a:t>
            </a:r>
            <a:r>
              <a:rPr lang="en-US" sz="3200" dirty="0"/>
              <a:t>red blood cells.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267" y="3029478"/>
            <a:ext cx="5956300" cy="30736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849" y="2656945"/>
            <a:ext cx="3012017" cy="403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27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372533"/>
            <a:ext cx="10233800" cy="5804430"/>
          </a:xfrm>
        </p:spPr>
        <p:txBody>
          <a:bodyPr/>
          <a:lstStyle/>
          <a:p>
            <a:r>
              <a:rPr lang="en-US" b="1" dirty="0"/>
              <a:t>Human blood groups</a:t>
            </a:r>
          </a:p>
          <a:p>
            <a:pPr lvl="1"/>
            <a:r>
              <a:rPr lang="en-US" sz="2800" dirty="0"/>
              <a:t>RBC membranes bear </a:t>
            </a:r>
            <a:r>
              <a:rPr lang="en-US" sz="2800" dirty="0" smtClean="0"/>
              <a:t>many different </a:t>
            </a:r>
            <a:r>
              <a:rPr lang="en-US" sz="2800" b="1" dirty="0" smtClean="0"/>
              <a:t>antigens</a:t>
            </a:r>
            <a:r>
              <a:rPr lang="en-US" sz="2800" dirty="0" smtClean="0"/>
              <a:t> </a:t>
            </a:r>
            <a:endParaRPr lang="en-US" sz="2800" dirty="0"/>
          </a:p>
          <a:p>
            <a:pPr lvl="2"/>
            <a:r>
              <a:rPr lang="en-US" sz="2800" dirty="0"/>
              <a:t>Antigen: anything perceived as foreign that can generate an immune response</a:t>
            </a:r>
          </a:p>
          <a:p>
            <a:pPr lvl="2"/>
            <a:r>
              <a:rPr lang="en-US" sz="2800" dirty="0"/>
              <a:t>RBC antigens are referred to as </a:t>
            </a:r>
            <a:r>
              <a:rPr lang="en-US" sz="2800" b="1" dirty="0" err="1"/>
              <a:t>agglutinogens</a:t>
            </a:r>
            <a:r>
              <a:rPr lang="en-US" sz="2800" b="1" dirty="0"/>
              <a:t> </a:t>
            </a:r>
            <a:r>
              <a:rPr lang="en-US" sz="2800" dirty="0"/>
              <a:t>because they promote agglutination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034" y="3493720"/>
            <a:ext cx="7217833" cy="280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991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en-US" sz="3600" b="1" dirty="0" smtClean="0">
                <a:solidFill>
                  <a:schemeClr val="tx1"/>
                </a:solidFill>
              </a:rPr>
              <a:t>Human Blood Groups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7" y="1825625"/>
            <a:ext cx="10811933" cy="4351338"/>
          </a:xfrm>
        </p:spPr>
        <p:txBody>
          <a:bodyPr>
            <a:normAutofit/>
          </a:bodyPr>
          <a:lstStyle/>
          <a:p>
            <a:pPr lvl="1">
              <a:spcBef>
                <a:spcPts val="0"/>
              </a:spcBef>
            </a:pPr>
            <a:r>
              <a:rPr lang="en-US" sz="3200" dirty="0" smtClean="0"/>
              <a:t>Humans </a:t>
            </a:r>
            <a:r>
              <a:rPr lang="en-US" sz="3200" dirty="0"/>
              <a:t>have at least 30 naturally occurring RBC </a:t>
            </a:r>
            <a:r>
              <a:rPr lang="en-US" sz="3200" dirty="0" smtClean="0"/>
              <a:t>antigens.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sz="3200" dirty="0"/>
          </a:p>
          <a:p>
            <a:pPr lvl="1">
              <a:spcBef>
                <a:spcPts val="0"/>
              </a:spcBef>
            </a:pPr>
            <a:r>
              <a:rPr lang="en-US" sz="3200" dirty="0"/>
              <a:t>Presence or absence of each antigen is used to classify blood cells into different </a:t>
            </a:r>
            <a:r>
              <a:rPr lang="en-US" sz="3200" dirty="0" smtClean="0"/>
              <a:t>groups.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sz="3200" dirty="0"/>
          </a:p>
          <a:p>
            <a:pPr lvl="1">
              <a:spcBef>
                <a:spcPts val="0"/>
              </a:spcBef>
            </a:pPr>
            <a:r>
              <a:rPr lang="en-US" sz="3200" dirty="0"/>
              <a:t>Some blood groups (MNS, Duffy, </a:t>
            </a:r>
            <a:r>
              <a:rPr lang="en-US" sz="3200" dirty="0" err="1"/>
              <a:t>Kell</a:t>
            </a:r>
            <a:r>
              <a:rPr lang="en-US" sz="3200" dirty="0"/>
              <a:t>, and Lewis) are only weak </a:t>
            </a:r>
            <a:r>
              <a:rPr lang="en-US" sz="3200" dirty="0" err="1"/>
              <a:t>agglutinogens</a:t>
            </a:r>
            <a:endParaRPr lang="en-US" sz="3200" dirty="0"/>
          </a:p>
          <a:p>
            <a:pPr lvl="2">
              <a:spcBef>
                <a:spcPts val="0"/>
              </a:spcBef>
            </a:pPr>
            <a:r>
              <a:rPr lang="en-US" sz="3200" dirty="0"/>
              <a:t>Not usually typed unless patient will need several transfusions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395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 blood typing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lvl="1" indent="0">
              <a:spcBef>
                <a:spcPts val="1000"/>
              </a:spcBef>
              <a:buNone/>
            </a:pPr>
            <a:r>
              <a:rPr lang="en-US" sz="3200" dirty="0"/>
              <a:t>Antigens of </a:t>
            </a:r>
            <a:r>
              <a:rPr lang="en-US" sz="3200" b="1" dirty="0"/>
              <a:t>ABO and Rh blood groups </a:t>
            </a:r>
            <a:r>
              <a:rPr lang="en-US" sz="3200" dirty="0"/>
              <a:t>cause most vigorous transfusion reactions; therefore, they are major groups typed</a:t>
            </a:r>
          </a:p>
          <a:p>
            <a:pPr marL="0" indent="0">
              <a:buNone/>
            </a:pPr>
            <a:r>
              <a:rPr lang="en-US" dirty="0" smtClean="0"/>
              <a:t>This </a:t>
            </a:r>
            <a:r>
              <a:rPr lang="en-US" dirty="0"/>
              <a:t>method breaks blood types down into four types:</a:t>
            </a:r>
          </a:p>
          <a:p>
            <a:r>
              <a:rPr lang="en-US" dirty="0"/>
              <a:t>Type A </a:t>
            </a:r>
          </a:p>
          <a:p>
            <a:r>
              <a:rPr lang="en-US" dirty="0"/>
              <a:t>Type B </a:t>
            </a:r>
          </a:p>
          <a:p>
            <a:r>
              <a:rPr lang="en-US" dirty="0"/>
              <a:t>Type AB </a:t>
            </a:r>
          </a:p>
          <a:p>
            <a:r>
              <a:rPr lang="en-US" dirty="0"/>
              <a:t>Type O </a:t>
            </a:r>
          </a:p>
          <a:p>
            <a:r>
              <a:rPr lang="en-US" dirty="0"/>
              <a:t>Your blood type (or blood group) depends on the types that are been passed down to you from your parents.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2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 Blood Group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650" y="1409700"/>
            <a:ext cx="7753350" cy="4767263"/>
          </a:xfrm>
        </p:spPr>
        <p:txBody>
          <a:bodyPr>
            <a:normAutofit/>
          </a:bodyPr>
          <a:lstStyle/>
          <a:p>
            <a:r>
              <a:rPr lang="en-US" dirty="0" smtClean="0"/>
              <a:t>Blood groups </a:t>
            </a:r>
            <a:r>
              <a:rPr lang="en-US" dirty="0"/>
              <a:t>determined by the presence or absence of two antigens – A and B – on the surface of red blood cells: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2312829"/>
            <a:ext cx="4157832" cy="438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178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 Blood Group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650" y="1409700"/>
            <a:ext cx="7753350" cy="4767263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Group </a:t>
            </a:r>
            <a:r>
              <a:rPr lang="en-US" sz="3600" b="1" dirty="0"/>
              <a:t>A </a:t>
            </a:r>
            <a:r>
              <a:rPr lang="en-US" sz="3600" dirty="0"/>
              <a:t>– has only the A antigen on red cells (and B antibody in the plasma)</a:t>
            </a:r>
          </a:p>
          <a:p>
            <a:r>
              <a:rPr lang="en-US" sz="3600" b="1" dirty="0"/>
              <a:t>Group B </a:t>
            </a:r>
            <a:r>
              <a:rPr lang="en-US" sz="3600" dirty="0"/>
              <a:t>– has only the B antigen on red cells (and A antibody in the plasma</a:t>
            </a:r>
            <a:r>
              <a:rPr lang="en-US" sz="3600" dirty="0" smtClean="0"/>
              <a:t>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601629"/>
            <a:ext cx="4157832" cy="438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6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 Blood Group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650" y="1409700"/>
            <a:ext cx="7753350" cy="4767263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Group </a:t>
            </a:r>
            <a:r>
              <a:rPr lang="en-US" sz="3600" b="1" dirty="0"/>
              <a:t>AB </a:t>
            </a:r>
            <a:r>
              <a:rPr lang="en-US" sz="3600" dirty="0"/>
              <a:t>– has both A and B antigens on red cells (but neither A nor B antibody in the plasma)</a:t>
            </a:r>
          </a:p>
          <a:p>
            <a:r>
              <a:rPr lang="en-US" sz="3600" b="1" dirty="0"/>
              <a:t>Group O </a:t>
            </a:r>
            <a:r>
              <a:rPr lang="en-US" sz="3600" dirty="0"/>
              <a:t>– has neither A nor B antigens on red cells (but both A and B antibody are in the plasma</a:t>
            </a:r>
            <a:endParaRPr lang="en-US" sz="3600" dirty="0"/>
          </a:p>
          <a:p>
            <a:endParaRPr lang="en-US" sz="36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168" y="1409700"/>
            <a:ext cx="4157832" cy="438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347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25" y="568325"/>
            <a:ext cx="8728075" cy="5613246"/>
          </a:xfrm>
        </p:spPr>
      </p:pic>
    </p:spTree>
    <p:extLst>
      <p:ext uri="{BB962C8B-B14F-4D97-AF65-F5344CB8AC3E}">
        <p14:creationId xmlns:p14="http://schemas.microsoft.com/office/powerpoint/2010/main" val="2577841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figure_17_16_unlabel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050" y="-139629"/>
            <a:ext cx="5981700" cy="7047481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  <a:latin typeface="Arial"/>
              </a:rPr>
              <a:t>© 2016 Pearson Education, Inc.</a:t>
            </a:r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08192" y="175940"/>
            <a:ext cx="1626881" cy="558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660" dirty="0">
                <a:solidFill>
                  <a:prstClr val="black"/>
                </a:solidFill>
                <a:latin typeface="Arial Black"/>
                <a:cs typeface="Arial Black"/>
              </a:rPr>
              <a:t>Blood being</a:t>
            </a:r>
          </a:p>
          <a:p>
            <a:pPr>
              <a:lnSpc>
                <a:spcPts val="1800"/>
              </a:lnSpc>
            </a:pPr>
            <a:r>
              <a:rPr lang="en-US" sz="1660" dirty="0">
                <a:solidFill>
                  <a:prstClr val="black"/>
                </a:solidFill>
                <a:latin typeface="Arial Black"/>
                <a:cs typeface="Arial Black"/>
              </a:rPr>
              <a:t>tested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6785" y="184682"/>
            <a:ext cx="1052142" cy="327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660" dirty="0">
                <a:solidFill>
                  <a:prstClr val="black"/>
                </a:solidFill>
                <a:latin typeface="Arial Black"/>
                <a:cs typeface="Arial Black"/>
              </a:rPr>
              <a:t>Serum</a:t>
            </a:r>
          </a:p>
        </p:txBody>
      </p:sp>
      <p:sp>
        <p:nvSpPr>
          <p:cNvPr id="7" name="Rectangle 6"/>
          <p:cNvSpPr/>
          <p:nvPr/>
        </p:nvSpPr>
        <p:spPr>
          <a:xfrm>
            <a:off x="5907459" y="516469"/>
            <a:ext cx="85211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447" dirty="0">
                <a:solidFill>
                  <a:prstClr val="black"/>
                </a:solidFill>
                <a:latin typeface="Arial Black"/>
                <a:cs typeface="Arial Black"/>
              </a:rPr>
              <a:t>Anti-A</a:t>
            </a:r>
          </a:p>
        </p:txBody>
      </p:sp>
      <p:sp>
        <p:nvSpPr>
          <p:cNvPr id="8" name="Rectangle 7"/>
          <p:cNvSpPr/>
          <p:nvPr/>
        </p:nvSpPr>
        <p:spPr>
          <a:xfrm>
            <a:off x="7839447" y="518847"/>
            <a:ext cx="85211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447" dirty="0">
                <a:solidFill>
                  <a:prstClr val="black"/>
                </a:solidFill>
                <a:latin typeface="Arial Black"/>
                <a:cs typeface="Arial Black"/>
              </a:rPr>
              <a:t>Anti-B</a:t>
            </a:r>
          </a:p>
        </p:txBody>
      </p:sp>
      <p:sp>
        <p:nvSpPr>
          <p:cNvPr id="9" name="Rectangle 8"/>
          <p:cNvSpPr/>
          <p:nvPr/>
        </p:nvSpPr>
        <p:spPr>
          <a:xfrm>
            <a:off x="7002834" y="1938869"/>
            <a:ext cx="750516" cy="327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447" b="1" dirty="0">
                <a:solidFill>
                  <a:prstClr val="black"/>
                </a:solidFill>
                <a:latin typeface="Arial"/>
                <a:cs typeface="Arial"/>
              </a:rPr>
              <a:t>RBCs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07134" y="964142"/>
            <a:ext cx="2560266" cy="950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en-US" sz="1447" dirty="0">
                <a:solidFill>
                  <a:prstClr val="black"/>
                </a:solidFill>
                <a:latin typeface="Arial Black"/>
                <a:cs typeface="Arial Black"/>
              </a:rPr>
              <a:t>Type AB </a:t>
            </a:r>
            <a:r>
              <a:rPr lang="en-US" sz="1447" b="1" dirty="0">
                <a:solidFill>
                  <a:prstClr val="black"/>
                </a:solidFill>
                <a:latin typeface="Arial"/>
                <a:cs typeface="Arial"/>
              </a:rPr>
              <a:t>(contains</a:t>
            </a:r>
          </a:p>
          <a:p>
            <a:pPr>
              <a:lnSpc>
                <a:spcPts val="1700"/>
              </a:lnSpc>
            </a:pPr>
            <a:r>
              <a:rPr lang="en-US" sz="1447" b="1" dirty="0" err="1">
                <a:solidFill>
                  <a:prstClr val="black"/>
                </a:solidFill>
                <a:latin typeface="Arial"/>
                <a:cs typeface="Arial"/>
              </a:rPr>
              <a:t>agglutinogens</a:t>
            </a:r>
            <a:r>
              <a:rPr lang="en-US" sz="1447" b="1" dirty="0">
                <a:solidFill>
                  <a:prstClr val="black"/>
                </a:solidFill>
                <a:latin typeface="Arial"/>
                <a:cs typeface="Arial"/>
              </a:rPr>
              <a:t> A and B;</a:t>
            </a:r>
          </a:p>
          <a:p>
            <a:pPr>
              <a:lnSpc>
                <a:spcPts val="1600"/>
              </a:lnSpc>
            </a:pPr>
            <a:r>
              <a:rPr lang="en-US" sz="1447" b="1" dirty="0">
                <a:solidFill>
                  <a:prstClr val="black"/>
                </a:solidFill>
                <a:latin typeface="Arial"/>
                <a:cs typeface="Arial"/>
              </a:rPr>
              <a:t>agglutinates with both</a:t>
            </a:r>
          </a:p>
          <a:p>
            <a:pPr>
              <a:lnSpc>
                <a:spcPts val="1600"/>
              </a:lnSpc>
            </a:pPr>
            <a:r>
              <a:rPr lang="en-US" sz="1447" b="1" dirty="0">
                <a:solidFill>
                  <a:prstClr val="black"/>
                </a:solidFill>
                <a:latin typeface="Arial"/>
                <a:cs typeface="Arial"/>
              </a:rPr>
              <a:t>sera)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07134" y="2602442"/>
            <a:ext cx="2560266" cy="710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en-US" sz="1447" dirty="0">
                <a:solidFill>
                  <a:prstClr val="black"/>
                </a:solidFill>
                <a:latin typeface="Arial Black"/>
                <a:cs typeface="Arial Black"/>
              </a:rPr>
              <a:t>Type A </a:t>
            </a:r>
            <a:r>
              <a:rPr lang="en-US" sz="1447" b="1" dirty="0">
                <a:solidFill>
                  <a:prstClr val="black"/>
                </a:solidFill>
                <a:latin typeface="Arial"/>
                <a:cs typeface="Arial"/>
              </a:rPr>
              <a:t>(contains</a:t>
            </a:r>
          </a:p>
          <a:p>
            <a:pPr>
              <a:lnSpc>
                <a:spcPts val="1600"/>
              </a:lnSpc>
            </a:pPr>
            <a:r>
              <a:rPr lang="en-US" sz="1447" b="1" dirty="0" err="1">
                <a:solidFill>
                  <a:prstClr val="black"/>
                </a:solidFill>
                <a:latin typeface="Arial"/>
                <a:cs typeface="Arial"/>
              </a:rPr>
              <a:t>agglutinogen</a:t>
            </a:r>
            <a:r>
              <a:rPr lang="en-US" sz="1447" b="1" dirty="0">
                <a:solidFill>
                  <a:prstClr val="black"/>
                </a:solidFill>
                <a:latin typeface="Arial"/>
                <a:cs typeface="Arial"/>
              </a:rPr>
              <a:t> A;</a:t>
            </a:r>
          </a:p>
          <a:p>
            <a:pPr>
              <a:lnSpc>
                <a:spcPts val="1600"/>
              </a:lnSpc>
            </a:pPr>
            <a:r>
              <a:rPr lang="en-US" sz="1447" b="1" dirty="0">
                <a:solidFill>
                  <a:prstClr val="black"/>
                </a:solidFill>
                <a:latin typeface="Arial"/>
                <a:cs typeface="Arial"/>
              </a:rPr>
              <a:t>agglutinates with anti-A)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03959" y="4135967"/>
            <a:ext cx="2560266" cy="710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en-US" sz="1447" dirty="0">
                <a:solidFill>
                  <a:prstClr val="black"/>
                </a:solidFill>
                <a:latin typeface="Arial Black"/>
                <a:cs typeface="Arial Black"/>
              </a:rPr>
              <a:t>Type B </a:t>
            </a:r>
            <a:r>
              <a:rPr lang="en-US" sz="1447" b="1" dirty="0">
                <a:solidFill>
                  <a:prstClr val="black"/>
                </a:solidFill>
                <a:latin typeface="Arial"/>
                <a:cs typeface="Arial"/>
              </a:rPr>
              <a:t>(contains</a:t>
            </a:r>
          </a:p>
          <a:p>
            <a:pPr>
              <a:lnSpc>
                <a:spcPts val="1600"/>
              </a:lnSpc>
            </a:pPr>
            <a:r>
              <a:rPr lang="en-US" sz="1447" b="1" dirty="0" err="1">
                <a:solidFill>
                  <a:prstClr val="black"/>
                </a:solidFill>
                <a:latin typeface="Arial"/>
                <a:cs typeface="Arial"/>
              </a:rPr>
              <a:t>agglutinogen</a:t>
            </a:r>
            <a:r>
              <a:rPr lang="en-US" sz="1447" b="1" dirty="0">
                <a:solidFill>
                  <a:prstClr val="black"/>
                </a:solidFill>
                <a:latin typeface="Arial"/>
                <a:cs typeface="Arial"/>
              </a:rPr>
              <a:t> B;</a:t>
            </a:r>
          </a:p>
          <a:p>
            <a:pPr>
              <a:lnSpc>
                <a:spcPts val="1600"/>
              </a:lnSpc>
            </a:pPr>
            <a:r>
              <a:rPr lang="en-US" sz="1447" b="1" dirty="0">
                <a:solidFill>
                  <a:prstClr val="black"/>
                </a:solidFill>
                <a:latin typeface="Arial"/>
                <a:cs typeface="Arial"/>
              </a:rPr>
              <a:t>agglutinates with anti-B)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07134" y="5644091"/>
            <a:ext cx="2442792" cy="915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en-US" sz="1447" dirty="0">
                <a:solidFill>
                  <a:prstClr val="black"/>
                </a:solidFill>
                <a:latin typeface="Arial Black"/>
                <a:cs typeface="Arial Black"/>
              </a:rPr>
              <a:t>Type O </a:t>
            </a:r>
            <a:r>
              <a:rPr lang="en-US" sz="1447" b="1" dirty="0">
                <a:solidFill>
                  <a:prstClr val="black"/>
                </a:solidFill>
                <a:latin typeface="Arial"/>
                <a:cs typeface="Arial"/>
              </a:rPr>
              <a:t>(contains no</a:t>
            </a:r>
          </a:p>
          <a:p>
            <a:pPr>
              <a:lnSpc>
                <a:spcPts val="1600"/>
              </a:lnSpc>
            </a:pPr>
            <a:r>
              <a:rPr lang="en-US" sz="1447" b="1" dirty="0" err="1">
                <a:solidFill>
                  <a:prstClr val="black"/>
                </a:solidFill>
                <a:latin typeface="Arial"/>
                <a:cs typeface="Arial"/>
              </a:rPr>
              <a:t>agglutinogens</a:t>
            </a:r>
            <a:r>
              <a:rPr lang="en-US" sz="1447" b="1" dirty="0">
                <a:solidFill>
                  <a:prstClr val="black"/>
                </a:solidFill>
                <a:latin typeface="Arial"/>
                <a:cs typeface="Arial"/>
              </a:rPr>
              <a:t>; does not</a:t>
            </a:r>
          </a:p>
          <a:p>
            <a:pPr>
              <a:lnSpc>
                <a:spcPts val="1600"/>
              </a:lnSpc>
            </a:pPr>
            <a:r>
              <a:rPr lang="en-US" sz="1447" b="1" dirty="0">
                <a:solidFill>
                  <a:prstClr val="black"/>
                </a:solidFill>
                <a:latin typeface="Arial"/>
                <a:cs typeface="Arial"/>
              </a:rPr>
              <a:t>agglutinate with either</a:t>
            </a:r>
          </a:p>
          <a:p>
            <a:pPr>
              <a:lnSpc>
                <a:spcPts val="1600"/>
              </a:lnSpc>
            </a:pPr>
            <a:r>
              <a:rPr lang="en-US" sz="1447" b="1" dirty="0">
                <a:solidFill>
                  <a:prstClr val="black"/>
                </a:solidFill>
                <a:latin typeface="Arial"/>
                <a:cs typeface="Arial"/>
              </a:rPr>
              <a:t>serum)</a:t>
            </a:r>
          </a:p>
        </p:txBody>
      </p:sp>
      <p:sp>
        <p:nvSpPr>
          <p:cNvPr id="14" name="Freeform 13"/>
          <p:cNvSpPr/>
          <p:nvPr/>
        </p:nvSpPr>
        <p:spPr>
          <a:xfrm>
            <a:off x="6512719" y="1557339"/>
            <a:ext cx="521494" cy="542925"/>
          </a:xfrm>
          <a:custGeom>
            <a:avLst/>
            <a:gdLst>
              <a:gd name="connsiteX0" fmla="*/ 0 w 521494"/>
              <a:gd name="connsiteY0" fmla="*/ 0 h 542925"/>
              <a:gd name="connsiteX1" fmla="*/ 309562 w 521494"/>
              <a:gd name="connsiteY1" fmla="*/ 542925 h 542925"/>
              <a:gd name="connsiteX2" fmla="*/ 521494 w 521494"/>
              <a:gd name="connsiteY2" fmla="*/ 542925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1494" h="542925">
                <a:moveTo>
                  <a:pt x="0" y="0"/>
                </a:moveTo>
                <a:lnTo>
                  <a:pt x="309562" y="542925"/>
                </a:lnTo>
                <a:lnTo>
                  <a:pt x="521494" y="542925"/>
                </a:lnTo>
              </a:path>
            </a:pathLst>
          </a:custGeom>
          <a:noFill/>
          <a:ln w="12700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7639050" y="1640682"/>
            <a:ext cx="476250" cy="454819"/>
          </a:xfrm>
          <a:custGeom>
            <a:avLst/>
            <a:gdLst>
              <a:gd name="connsiteX0" fmla="*/ 0 w 476250"/>
              <a:gd name="connsiteY0" fmla="*/ 452438 h 454819"/>
              <a:gd name="connsiteX1" fmla="*/ 209550 w 476250"/>
              <a:gd name="connsiteY1" fmla="*/ 454819 h 454819"/>
              <a:gd name="connsiteX2" fmla="*/ 476250 w 476250"/>
              <a:gd name="connsiteY2" fmla="*/ 0 h 45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6250" h="454819">
                <a:moveTo>
                  <a:pt x="0" y="452438"/>
                </a:moveTo>
                <a:lnTo>
                  <a:pt x="209550" y="454819"/>
                </a:lnTo>
                <a:lnTo>
                  <a:pt x="476250" y="0"/>
                </a:lnTo>
              </a:path>
            </a:pathLst>
          </a:custGeom>
          <a:noFill/>
          <a:ln w="12700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753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372533"/>
            <a:ext cx="10233800" cy="5804430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/>
              <a:t>In addition to the A and B antigens, there is a third antigen called the Rh factor, which can be either present (+) or absent ( – ). </a:t>
            </a:r>
            <a:endParaRPr lang="en-US" sz="4400" dirty="0" smtClean="0"/>
          </a:p>
          <a:p>
            <a:pPr lvl="2"/>
            <a:r>
              <a:rPr lang="en-US" sz="3600" dirty="0"/>
              <a:t>Rh</a:t>
            </a:r>
            <a:r>
              <a:rPr lang="en-US" sz="3600" baseline="30000" dirty="0"/>
              <a:t>+</a:t>
            </a:r>
            <a:r>
              <a:rPr lang="en-US" sz="3600" dirty="0"/>
              <a:t> indicates presence of D antigen</a:t>
            </a:r>
          </a:p>
          <a:p>
            <a:pPr lvl="3"/>
            <a:r>
              <a:rPr lang="en-US" sz="3600" dirty="0"/>
              <a:t>85% Americans are Rh</a:t>
            </a:r>
            <a:r>
              <a:rPr lang="en-US" sz="3600" baseline="30000" dirty="0"/>
              <a:t>+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800" y="3605212"/>
            <a:ext cx="5402650" cy="308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160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" y="1490662"/>
            <a:ext cx="1156335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721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typing game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0" y="3105835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https://www.nobelprize.org/educational/medicine/bloodtypinggame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92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62" y="652462"/>
            <a:ext cx="7112000" cy="533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5562" y="1333500"/>
            <a:ext cx="4036414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482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blood typing matters</a:t>
            </a:r>
            <a:br>
              <a:rPr lang="en-US" dirty="0" smtClean="0"/>
            </a:br>
            <a:r>
              <a:rPr lang="en-US" sz="1800" dirty="0" smtClean="0"/>
              <a:t>(start at 2.22)</a:t>
            </a:r>
            <a:endParaRPr lang="en-US" sz="1800" dirty="0"/>
          </a:p>
        </p:txBody>
      </p:sp>
      <p:sp>
        <p:nvSpPr>
          <p:cNvPr id="3" name="Rectangle 2"/>
          <p:cNvSpPr/>
          <p:nvPr/>
        </p:nvSpPr>
        <p:spPr>
          <a:xfrm>
            <a:off x="3048000" y="3105835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www.youtube.com/watch?v=xfZhb6lmxjk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481490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172</TotalTime>
  <Words>438</Words>
  <Application>Microsoft Office PowerPoint</Application>
  <PresentationFormat>Widescreen</PresentationFormat>
  <Paragraphs>59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Arial Black</vt:lpstr>
      <vt:lpstr>Calibri</vt:lpstr>
      <vt:lpstr>Corbel</vt:lpstr>
      <vt:lpstr>Depth</vt:lpstr>
      <vt:lpstr>Blood Typing </vt:lpstr>
      <vt:lpstr>PowerPoint Presentation</vt:lpstr>
      <vt:lpstr>PowerPoint Presentation</vt:lpstr>
      <vt:lpstr>Human Blood Groups</vt:lpstr>
      <vt:lpstr>ABO blood typing system</vt:lpstr>
      <vt:lpstr>ABO Blood Group System</vt:lpstr>
      <vt:lpstr>ABO Blood Group System</vt:lpstr>
      <vt:lpstr>ABO Blood Group System</vt:lpstr>
      <vt:lpstr>PowerPoint Presentation</vt:lpstr>
      <vt:lpstr>PowerPoint Presentation</vt:lpstr>
      <vt:lpstr>PowerPoint Presentation</vt:lpstr>
      <vt:lpstr>PowerPoint Presentation</vt:lpstr>
      <vt:lpstr>Blood typing game</vt:lpstr>
      <vt:lpstr>PowerPoint Presentation</vt:lpstr>
      <vt:lpstr>Why blood typing matters (start at 2.22)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Blood Typing</dc:title>
  <dc:creator>Kuenzi, Amy</dc:creator>
  <cp:lastModifiedBy>Kuenzi, Amy</cp:lastModifiedBy>
  <cp:revision>15</cp:revision>
  <dcterms:created xsi:type="dcterms:W3CDTF">2016-02-15T18:21:02Z</dcterms:created>
  <dcterms:modified xsi:type="dcterms:W3CDTF">2017-10-18T21:59:59Z</dcterms:modified>
</cp:coreProperties>
</file>